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Overpass"/>
      <p:regular r:id="rId24"/>
      <p:bold r:id="rId25"/>
      <p:italic r:id="rId26"/>
      <p:boldItalic r:id="rId27"/>
    </p:embeddedFont>
    <p:embeddedFont>
      <p:font typeface="Overpass ExtraLight"/>
      <p:regular r:id="rId28"/>
      <p:bold r:id="rId29"/>
      <p:italic r:id="rId30"/>
      <p:boldItalic r:id="rId31"/>
    </p:embeddedFont>
    <p:embeddedFont>
      <p:font typeface="Open Sans SemiBold"/>
      <p:regular r:id="rId32"/>
      <p:bold r:id="rId33"/>
      <p:italic r:id="rId34"/>
      <p:boldItalic r:id="rId35"/>
    </p:embeddedFont>
    <p:embeddedFont>
      <p:font typeface="Overpass Light"/>
      <p:regular r:id="rId36"/>
      <p:bold r:id="rId37"/>
      <p:italic r:id="rId38"/>
      <p:boldItalic r:id="rId39"/>
    </p:embeddedFont>
    <p:embeddedFont>
      <p:font typeface="Open Sans ExtraBold"/>
      <p:bold r:id="rId40"/>
      <p:boldItalic r:id="rId41"/>
    </p:embeddedFont>
    <p:embeddedFont>
      <p:font typeface="Overpass SemiBold"/>
      <p:regular r:id="rId42"/>
      <p:bold r:id="rId43"/>
      <p:italic r:id="rId44"/>
      <p:boldItalic r:id="rId45"/>
    </p:embeddedFont>
    <p:embeddedFont>
      <p:font typeface="Source Sans Pro"/>
      <p:regular r:id="rId46"/>
      <p:bold r:id="rId47"/>
      <p:italic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  <p:embeddedFont>
      <p:font typeface="Roboto Mono Regular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ExtraBold-bold.fntdata"/><Relationship Id="rId42" Type="http://schemas.openxmlformats.org/officeDocument/2006/relationships/font" Target="fonts/OverpassSemiBold-regular.fntdata"/><Relationship Id="rId41" Type="http://schemas.openxmlformats.org/officeDocument/2006/relationships/font" Target="fonts/OpenSansExtraBold-boldItalic.fntdata"/><Relationship Id="rId44" Type="http://schemas.openxmlformats.org/officeDocument/2006/relationships/font" Target="fonts/OverpassSemiBold-italic.fntdata"/><Relationship Id="rId43" Type="http://schemas.openxmlformats.org/officeDocument/2006/relationships/font" Target="fonts/OverpassSemiBold-bold.fntdata"/><Relationship Id="rId46" Type="http://schemas.openxmlformats.org/officeDocument/2006/relationships/font" Target="fonts/SourceSansPro-regular.fntdata"/><Relationship Id="rId45" Type="http://schemas.openxmlformats.org/officeDocument/2006/relationships/font" Target="fonts/OverpassSemi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SourceSansPro-italic.fntdata"/><Relationship Id="rId47" Type="http://schemas.openxmlformats.org/officeDocument/2006/relationships/font" Target="fonts/SourceSansPro-bold.fntdata"/><Relationship Id="rId49" Type="http://schemas.openxmlformats.org/officeDocument/2006/relationships/font" Target="fonts/SourceSansPr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verpassExtraLight-boldItalic.fntdata"/><Relationship Id="rId30" Type="http://schemas.openxmlformats.org/officeDocument/2006/relationships/font" Target="fonts/OverpassExtraLight-italic.fntdata"/><Relationship Id="rId33" Type="http://schemas.openxmlformats.org/officeDocument/2006/relationships/font" Target="fonts/OpenSansSemiBold-bold.fntdata"/><Relationship Id="rId32" Type="http://schemas.openxmlformats.org/officeDocument/2006/relationships/font" Target="fonts/OpenSansSemiBold-regular.fntdata"/><Relationship Id="rId35" Type="http://schemas.openxmlformats.org/officeDocument/2006/relationships/font" Target="fonts/OpenSansSemiBold-boldItalic.fntdata"/><Relationship Id="rId34" Type="http://schemas.openxmlformats.org/officeDocument/2006/relationships/font" Target="fonts/OpenSansSemiBold-italic.fntdata"/><Relationship Id="rId37" Type="http://schemas.openxmlformats.org/officeDocument/2006/relationships/font" Target="fonts/OverpassLight-bold.fntdata"/><Relationship Id="rId36" Type="http://schemas.openxmlformats.org/officeDocument/2006/relationships/font" Target="fonts/OverpassLight-regular.fntdata"/><Relationship Id="rId39" Type="http://schemas.openxmlformats.org/officeDocument/2006/relationships/font" Target="fonts/OverpassLight-boldItalic.fntdata"/><Relationship Id="rId38" Type="http://schemas.openxmlformats.org/officeDocument/2006/relationships/font" Target="fonts/OverpassLight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Overpass-regular.fntdata"/><Relationship Id="rId23" Type="http://schemas.openxmlformats.org/officeDocument/2006/relationships/slide" Target="slides/slide19.xml"/><Relationship Id="rId26" Type="http://schemas.openxmlformats.org/officeDocument/2006/relationships/font" Target="fonts/Overpass-italic.fntdata"/><Relationship Id="rId25" Type="http://schemas.openxmlformats.org/officeDocument/2006/relationships/font" Target="fonts/Overpass-bold.fntdata"/><Relationship Id="rId28" Type="http://schemas.openxmlformats.org/officeDocument/2006/relationships/font" Target="fonts/OverpassExtraLight-regular.fntdata"/><Relationship Id="rId27" Type="http://schemas.openxmlformats.org/officeDocument/2006/relationships/font" Target="fonts/Overpass-boldItalic.fntdata"/><Relationship Id="rId29" Type="http://schemas.openxmlformats.org/officeDocument/2006/relationships/font" Target="fonts/OverpassExtraLight-bold.fntdata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7.xml"/><Relationship Id="rId55" Type="http://schemas.openxmlformats.org/officeDocument/2006/relationships/font" Target="fonts/RobotoMonoRegular-bold.fntdata"/><Relationship Id="rId10" Type="http://schemas.openxmlformats.org/officeDocument/2006/relationships/slide" Target="slides/slide6.xml"/><Relationship Id="rId54" Type="http://schemas.openxmlformats.org/officeDocument/2006/relationships/font" Target="fonts/RobotoMonoRegular-regular.fntdata"/><Relationship Id="rId13" Type="http://schemas.openxmlformats.org/officeDocument/2006/relationships/slide" Target="slides/slide9.xml"/><Relationship Id="rId57" Type="http://schemas.openxmlformats.org/officeDocument/2006/relationships/font" Target="fonts/RobotoMonoRegular-boldItalic.fntdata"/><Relationship Id="rId12" Type="http://schemas.openxmlformats.org/officeDocument/2006/relationships/slide" Target="slides/slide8.xml"/><Relationship Id="rId56" Type="http://schemas.openxmlformats.org/officeDocument/2006/relationships/font" Target="fonts/RobotoMonoRegular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880dc3c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2880dc3c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title page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b207d38c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b207d38c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Sub-title with content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a4a6eab22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a4a6eab22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Sub-title with content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a4a6eab22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a4a6eab22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Sub-title with content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aeef75a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aeef75a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Sub-title with content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b207d38c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b207d38c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section page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a4a6eab22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a4a6eab2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Sub-title with content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aeef75a3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aeef75a3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Sub-title with content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b207d38c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b207d38c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Sub-title with content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aeef75a3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aeef75a3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Sub-title with content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f450c6b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bf450c6b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page with contact info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bf450c6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2bf450c6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 introduction page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9a4a6eab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9a4a6eab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a4a6eab2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a4a6eab2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a4a6eab2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a4a6eab2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Sub-title with content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a4a6eab22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a4a6eab22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ea054e4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ea054e4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Sub-title with content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a4a6eab22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a4a6eab22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Sub-title with content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a4a6eab22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a4a6eab22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k 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610675" y="2429375"/>
            <a:ext cx="7092300" cy="1788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ExtraBold"/>
              <a:buNone/>
              <a:defRPr sz="36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609425" y="4129050"/>
            <a:ext cx="7092300" cy="756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Overpass"/>
              <a:buNone/>
              <a:defRPr sz="2800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ed - Title slide - Blue" type="secHead">
  <p:cSld name="SECTION_HEADER">
    <p:bg>
      <p:bgPr>
        <a:solidFill>
          <a:srgbClr val="09BAC8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381000" y="2150850"/>
            <a:ext cx="735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Open Sans"/>
              <a:buNone/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ed - Title slide">
  <p:cSld name="SECTION_HEADER_1">
    <p:bg>
      <p:bgPr>
        <a:solidFill>
          <a:srgbClr val="0B539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381000" y="2150850"/>
            <a:ext cx="735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Open Sans"/>
              <a:buNone/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ed_Bullet Points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 txBox="1"/>
          <p:nvPr>
            <p:ph type="title"/>
          </p:nvPr>
        </p:nvSpPr>
        <p:spPr>
          <a:xfrm>
            <a:off x="381000" y="381000"/>
            <a:ext cx="77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87900" y="1295400"/>
            <a:ext cx="774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❏"/>
              <a:defRPr sz="2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❏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❏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❏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❏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❏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ed_Text">
  <p:cSld name="CUSTOM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445025"/>
            <a:ext cx="768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/>
        </p:nvSpPr>
        <p:spPr>
          <a:xfrm>
            <a:off x="385175" y="1253775"/>
            <a:ext cx="8451600" cy="3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ed - with code type">
  <p:cSld name="CUSTOM_3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768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/>
        </p:nvSpPr>
        <p:spPr>
          <a:xfrm>
            <a:off x="385175" y="1253775"/>
            <a:ext cx="8451600" cy="3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ed_Two Columns">
  <p:cSld name="CUSTOM_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 txBox="1"/>
          <p:nvPr>
            <p:ph type="title"/>
          </p:nvPr>
        </p:nvSpPr>
        <p:spPr>
          <a:xfrm>
            <a:off x="311700" y="445025"/>
            <a:ext cx="768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/>
        </p:nvSpPr>
        <p:spPr>
          <a:xfrm>
            <a:off x="385175" y="1253775"/>
            <a:ext cx="3913500" cy="3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34" name="Google Shape;34;p8"/>
          <p:cNvSpPr txBox="1"/>
          <p:nvPr/>
        </p:nvSpPr>
        <p:spPr>
          <a:xfrm>
            <a:off x="4298675" y="1253775"/>
            <a:ext cx="3913500" cy="3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ext page">
  <p:cSld name="CUSTOM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311700" y="445025"/>
            <a:ext cx="768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/>
        </p:nvSpPr>
        <p:spPr>
          <a:xfrm>
            <a:off x="385175" y="1253775"/>
            <a:ext cx="8451600" cy="3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slides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-8"/>
            <a:ext cx="91440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0"/>
          <p:cNvSpPr txBox="1"/>
          <p:nvPr>
            <p:ph type="title"/>
          </p:nvPr>
        </p:nvSpPr>
        <p:spPr>
          <a:xfrm>
            <a:off x="380975" y="457200"/>
            <a:ext cx="53406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CB34A"/>
              </a:buClr>
              <a:buSzPts val="4200"/>
              <a:buFont typeface="Open Sans ExtraBold"/>
              <a:buNone/>
              <a:defRPr sz="4200">
                <a:solidFill>
                  <a:srgbClr val="2CB34A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10"/>
          <p:cNvSpPr txBox="1"/>
          <p:nvPr>
            <p:ph idx="1" type="subTitle"/>
          </p:nvPr>
        </p:nvSpPr>
        <p:spPr>
          <a:xfrm>
            <a:off x="381000" y="1295400"/>
            <a:ext cx="4201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768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SemiBold"/>
              <a:buNone/>
              <a:defRPr sz="2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768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Light"/>
              <a:buChar char="❏"/>
              <a:defRPr sz="18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 Light"/>
              <a:buChar char="❏"/>
              <a:defRPr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 Light"/>
              <a:buChar char="❏"/>
              <a:defRPr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 Light"/>
              <a:buChar char="❏"/>
              <a:defRPr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 Light"/>
              <a:buChar char="❏"/>
              <a:defRPr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 Light"/>
              <a:buChar char="❏"/>
              <a:defRPr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 Light"/>
              <a:buChar char="❏"/>
              <a:defRPr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 Light"/>
              <a:buChar char="❏"/>
              <a:defRPr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Overpass Light"/>
              <a:buChar char="❏"/>
              <a:defRPr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kubernetes-sigs/image-builder/pull/248" TargetMode="External"/><Relationship Id="rId4" Type="http://schemas.openxmlformats.org/officeDocument/2006/relationships/hyperlink" Target="https://github.com/kubernetes-sigs/image-builder/pull/371" TargetMode="External"/><Relationship Id="rId5" Type="http://schemas.openxmlformats.org/officeDocument/2006/relationships/hyperlink" Target="https://github.com/kinvolk/image-builder/pull/7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kubernetes-sigs/cluster-api/issues/3430" TargetMode="External"/><Relationship Id="rId4" Type="http://schemas.openxmlformats.org/officeDocument/2006/relationships/hyperlink" Target="https://github.com/kubernetes-sigs/cluster-api/pull/3437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kubernetes-sigs/cluster-api-provider-aws/issues/187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5.png"/><Relationship Id="rId13" Type="http://schemas.openxmlformats.org/officeDocument/2006/relationships/image" Target="../media/image3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5" Type="http://schemas.openxmlformats.org/officeDocument/2006/relationships/image" Target="../media/image12.png"/><Relationship Id="rId1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19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4.png"/><Relationship Id="rId5" Type="http://schemas.openxmlformats.org/officeDocument/2006/relationships/image" Target="../media/image25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hyperlink" Target="https://kinvolk.io/blog/2019/02/runc-breakout-vulnerability-mitigated-on-flatcar-linux/" TargetMode="External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ctrTitle"/>
          </p:nvPr>
        </p:nvSpPr>
        <p:spPr>
          <a:xfrm>
            <a:off x="1610675" y="2429375"/>
            <a:ext cx="7092300" cy="178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Flatcar in the world of </a:t>
            </a:r>
            <a:r>
              <a:rPr lang="en" sz="2800">
                <a:solidFill>
                  <a:schemeClr val="lt1"/>
                </a:solidFill>
              </a:rPr>
              <a:t>Cluster API</a:t>
            </a:r>
            <a:endParaRPr sz="2800"/>
          </a:p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1609425" y="4129050"/>
            <a:ext cx="70923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Cloud Native Prague</a:t>
            </a:r>
            <a:r>
              <a:rPr lang="en" sz="2600"/>
              <a:t> Meetup</a:t>
            </a:r>
            <a:r>
              <a:rPr lang="en" sz="2600"/>
              <a:t> | 24. Sep. 2020</a:t>
            </a:r>
            <a:endParaRPr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/>
          <p:nvPr>
            <p:ph type="title"/>
          </p:nvPr>
        </p:nvSpPr>
        <p:spPr>
          <a:xfrm>
            <a:off x="381000" y="381000"/>
            <a:ext cx="77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API - Image Builder</a:t>
            </a:r>
            <a:endParaRPr sz="3000"/>
          </a:p>
        </p:txBody>
      </p:sp>
      <p:sp>
        <p:nvSpPr>
          <p:cNvPr id="212" name="Google Shape;212;p20"/>
          <p:cNvSpPr txBox="1"/>
          <p:nvPr>
            <p:ph idx="1" type="body"/>
          </p:nvPr>
        </p:nvSpPr>
        <p:spPr>
          <a:xfrm>
            <a:off x="387900" y="1295400"/>
            <a:ext cx="774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Tool to generate base images for Cluster API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Based on Packer and Ansible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Multiple distros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CentOS, Photon, Ubuntu, etc.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Multiple cloud providers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AWS, Azure, DigitalOcean, Google Cloud, VMware OVA, Qemu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Includes tools needed for bootstrapping Kubernetes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Kubeadm, kubectl, kubelet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/>
          <p:nvPr>
            <p:ph type="title"/>
          </p:nvPr>
        </p:nvSpPr>
        <p:spPr>
          <a:xfrm>
            <a:off x="381000" y="381000"/>
            <a:ext cx="77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for Flatcar </a:t>
            </a:r>
            <a:endParaRPr sz="3000"/>
          </a:p>
        </p:txBody>
      </p:sp>
      <p:sp>
        <p:nvSpPr>
          <p:cNvPr id="218" name="Google Shape;218;p21"/>
          <p:cNvSpPr txBox="1"/>
          <p:nvPr>
            <p:ph idx="1" type="body"/>
          </p:nvPr>
        </p:nvSpPr>
        <p:spPr>
          <a:xfrm>
            <a:off x="387900" y="1295400"/>
            <a:ext cx="774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Make image-builder generate Flatcar images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For multiple cloud providers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Integrate Flatcar into the entire Cluster API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Based on images generated by image-builder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For multiple infrastructure providers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type="title"/>
          </p:nvPr>
        </p:nvSpPr>
        <p:spPr>
          <a:xfrm>
            <a:off x="381000" y="381000"/>
            <a:ext cx="77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Builder for Flatcar - Challenges</a:t>
            </a:r>
            <a:endParaRPr sz="3000"/>
          </a:p>
        </p:txBody>
      </p:sp>
      <p:sp>
        <p:nvSpPr>
          <p:cNvPr id="224" name="Google Shape;224;p22"/>
          <p:cNvSpPr txBox="1"/>
          <p:nvPr>
            <p:ph idx="1" type="body"/>
          </p:nvPr>
        </p:nvSpPr>
        <p:spPr>
          <a:xfrm>
            <a:off x="387900" y="1295400"/>
            <a:ext cx="774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 package manager in Flatcar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Container-optimized OS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 of packages are not available by default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Manual installation needed on the image builder side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Flatcar’s /usr partition is read-only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possible to simply copy binaries into /usr/local/bin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Workaround: /opt/bin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Conflict with existing binaries located under read-only partitions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Docker, containerd, cri-tools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381000" y="381000"/>
            <a:ext cx="77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Builder for Flatcar - Challenges</a:t>
            </a:r>
            <a:endParaRPr sz="3000"/>
          </a:p>
        </p:txBody>
      </p:sp>
      <p:sp>
        <p:nvSpPr>
          <p:cNvPr id="230" name="Google Shape;230;p23"/>
          <p:cNvSpPr txBox="1"/>
          <p:nvPr>
            <p:ph idx="1" type="body"/>
          </p:nvPr>
        </p:nvSpPr>
        <p:spPr>
          <a:xfrm>
            <a:off x="387900" y="1295400"/>
            <a:ext cx="774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Limitations in Ansible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Ansible cannot detect Flatcar as distro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Fixed in Ansible 2.10 (released 22.Sep)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Ansible simply requires packages as either rpm or deb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Sub-optimal for container-optimized OS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PRs in progress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https://github.com/kubernetes-sigs/image-builder/pull/248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https://github.com/kubernetes-sigs/image-builder/pull/371</a:t>
            </a:r>
            <a:r>
              <a:rPr lang="en"/>
              <a:t>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https://github.com/kinvolk/image-builder/pull/7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>
            <p:ph type="title"/>
          </p:nvPr>
        </p:nvSpPr>
        <p:spPr>
          <a:xfrm>
            <a:off x="381000" y="2150850"/>
            <a:ext cx="735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381000" y="381000"/>
            <a:ext cx="77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API - challenges</a:t>
            </a:r>
            <a:endParaRPr sz="3000"/>
          </a:p>
        </p:txBody>
      </p:sp>
      <p:sp>
        <p:nvSpPr>
          <p:cNvPr id="241" name="Google Shape;241;p25"/>
          <p:cNvSpPr txBox="1"/>
          <p:nvPr>
            <p:ph idx="1" type="body"/>
          </p:nvPr>
        </p:nvSpPr>
        <p:spPr>
          <a:xfrm>
            <a:off x="387900" y="1295400"/>
            <a:ext cx="774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Bootstrap provider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supports cloud-init by default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support ignition needed by Flatcar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On-going work to support ignition for bootstrap provider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https://github.com/kubernetes-sigs/cluster-api/issues/3430</a:t>
            </a:r>
            <a:r>
              <a:rPr lang="en"/>
              <a:t> 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https://github.com/kubernetes-sigs/cluster-api/pull/3437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type="title"/>
          </p:nvPr>
        </p:nvSpPr>
        <p:spPr>
          <a:xfrm>
            <a:off x="381000" y="381000"/>
            <a:ext cx="77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API - challenges</a:t>
            </a:r>
            <a:endParaRPr sz="3000"/>
          </a:p>
        </p:txBody>
      </p:sp>
      <p:sp>
        <p:nvSpPr>
          <p:cNvPr id="247" name="Google Shape;247;p26"/>
          <p:cNvSpPr txBox="1"/>
          <p:nvPr>
            <p:ph idx="1" type="body"/>
          </p:nvPr>
        </p:nvSpPr>
        <p:spPr>
          <a:xfrm>
            <a:off x="387900" y="1295400"/>
            <a:ext cx="774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Vary across i</a:t>
            </a:r>
            <a:r>
              <a:rPr lang="en"/>
              <a:t>ndividual infrastructure providers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Different requirements for each provider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AWS: userdata-related parts heavily rely on cloud-init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Multipart mime messages go through the AWS secrets manager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Need to reimplement the userdata parts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https://github.com/kubernetes-sigs/cluster-api-provider-aws/issues/1875</a:t>
            </a:r>
            <a:r>
              <a:rPr lang="en"/>
              <a:t>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vS</a:t>
            </a:r>
            <a:r>
              <a:rPr lang="en"/>
              <a:t>phere</a:t>
            </a:r>
            <a:r>
              <a:rPr lang="en"/>
              <a:t>: network configurations rely on cloud-init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381000" y="381000"/>
            <a:ext cx="77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API - challenges</a:t>
            </a:r>
            <a:endParaRPr sz="3000"/>
          </a:p>
        </p:txBody>
      </p:sp>
      <p:sp>
        <p:nvSpPr>
          <p:cNvPr id="253" name="Google Shape;253;p27"/>
          <p:cNvSpPr txBox="1"/>
          <p:nvPr>
            <p:ph idx="1" type="body"/>
          </p:nvPr>
        </p:nvSpPr>
        <p:spPr>
          <a:xfrm>
            <a:off x="387900" y="1295400"/>
            <a:ext cx="774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Fork ignition for Flatcar</a:t>
            </a:r>
            <a:r>
              <a:rPr lang="en">
                <a:solidFill>
                  <a:schemeClr val="dk1"/>
                </a:solidFill>
              </a:rPr>
              <a:t> (?)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Pros: Can resolve on-going issues around ignition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Cons: result in diverging from upstream </a:t>
            </a:r>
            <a:r>
              <a:rPr lang="en">
                <a:solidFill>
                  <a:schemeClr val="dk1"/>
                </a:solidFill>
              </a:rPr>
              <a:t>ignition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Exploring alternative options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title"/>
          </p:nvPr>
        </p:nvSpPr>
        <p:spPr>
          <a:xfrm>
            <a:off x="381000" y="381000"/>
            <a:ext cx="77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 sz="3000"/>
          </a:p>
        </p:txBody>
      </p:sp>
      <p:sp>
        <p:nvSpPr>
          <p:cNvPr id="259" name="Google Shape;259;p28"/>
          <p:cNvSpPr txBox="1"/>
          <p:nvPr>
            <p:ph idx="1" type="body"/>
          </p:nvPr>
        </p:nvSpPr>
        <p:spPr>
          <a:xfrm>
            <a:off x="387900" y="1295400"/>
            <a:ext cx="774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Flatcar in conventional provisioning world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Bumpy ride ahead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Progress in adjusting image-builder, Packer, Ansible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 provisioners work without assumptions like </a:t>
            </a:r>
            <a:r>
              <a:rPr lang="en"/>
              <a:t>package manager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Cluster API for Flatcar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 in progress, a key focus for the Flatcar team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efficiently support ignition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deal with different infrastructure providers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idx="1" type="subTitle"/>
          </p:nvPr>
        </p:nvSpPr>
        <p:spPr>
          <a:xfrm>
            <a:off x="381000" y="1295400"/>
            <a:ext cx="4201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Dongsu Park</a:t>
            </a:r>
            <a:endParaRPr sz="1400">
              <a:solidFill>
                <a:schemeClr val="dk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Github: </a:t>
            </a: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dongsupark</a:t>
            </a:r>
            <a:endParaRPr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Email: </a:t>
            </a: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dongsu@kinvolk.io</a:t>
            </a:r>
            <a:endParaRPr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Kinvolk</a:t>
            </a:r>
            <a:endParaRPr>
              <a:solidFill>
                <a:schemeClr val="dk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Blog: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kinvolk.io/blog</a:t>
            </a:r>
            <a:b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400">
                <a:solidFill>
                  <a:schemeClr val="dk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Github: </a:t>
            </a: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kinvolk</a:t>
            </a:r>
            <a:b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400">
                <a:solidFill>
                  <a:schemeClr val="dk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Twitter: </a:t>
            </a: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kinvolkio</a:t>
            </a:r>
            <a:b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lang="en" sz="1400">
                <a:solidFill>
                  <a:schemeClr val="dk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Email: </a:t>
            </a: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hello@kinvolk.io</a:t>
            </a:r>
            <a:endParaRPr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5" name="Google Shape;265;p29"/>
          <p:cNvSpPr txBox="1"/>
          <p:nvPr>
            <p:ph type="title"/>
          </p:nvPr>
        </p:nvSpPr>
        <p:spPr>
          <a:xfrm>
            <a:off x="380975" y="457200"/>
            <a:ext cx="53406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B838"/>
                </a:solidFill>
              </a:rPr>
              <a:t>Thank you!</a:t>
            </a:r>
            <a:endParaRPr>
              <a:solidFill>
                <a:srgbClr val="17B838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title"/>
          </p:nvPr>
        </p:nvSpPr>
        <p:spPr>
          <a:xfrm>
            <a:off x="380975" y="457200"/>
            <a:ext cx="5340600" cy="7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B838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Hi, I'm</a:t>
            </a:r>
            <a:r>
              <a:rPr lang="en">
                <a:solidFill>
                  <a:srgbClr val="17B838"/>
                </a:solidFill>
              </a:rPr>
              <a:t> Dongsu</a:t>
            </a:r>
            <a:endParaRPr>
              <a:solidFill>
                <a:srgbClr val="17B838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3" name="Google Shape;53;p12"/>
          <p:cNvSpPr txBox="1"/>
          <p:nvPr>
            <p:ph idx="1" type="subTitle"/>
          </p:nvPr>
        </p:nvSpPr>
        <p:spPr>
          <a:xfrm>
            <a:off x="381000" y="1295400"/>
            <a:ext cx="4201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SemiBold"/>
                <a:ea typeface="Overpass SemiBold"/>
                <a:cs typeface="Overpass SemiBold"/>
                <a:sym typeface="Overpass SemiBold"/>
              </a:rPr>
              <a:t>Dongsu Park</a:t>
            </a:r>
            <a:endParaRPr sz="2400">
              <a:solidFill>
                <a:srgbClr val="000000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verpass ExtraLight"/>
                <a:ea typeface="Overpass ExtraLight"/>
                <a:cs typeface="Overpass ExtraLight"/>
                <a:sym typeface="Overpass ExtraLight"/>
              </a:rPr>
              <a:t>Software Engineer, </a:t>
            </a:r>
            <a:r>
              <a:rPr lang="en" sz="1800">
                <a:solidFill>
                  <a:srgbClr val="000000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Kinvolk</a:t>
            </a:r>
            <a:endParaRPr sz="1800">
              <a:solidFill>
                <a:srgbClr val="000000"/>
              </a:solidFill>
              <a:latin typeface="Overpass ExtraLight"/>
              <a:ea typeface="Overpass ExtraLight"/>
              <a:cs typeface="Overpass ExtraLight"/>
              <a:sym typeface="Overpas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Github: </a:t>
            </a: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dongsupark</a:t>
            </a:r>
            <a:endParaRPr sz="1400">
              <a:solidFill>
                <a:srgbClr val="000000"/>
              </a:solidFill>
              <a:latin typeface="Overpass ExtraLight"/>
              <a:ea typeface="Overpass ExtraLight"/>
              <a:cs typeface="Overpass ExtraLight"/>
              <a:sym typeface="Overpass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Email: </a:t>
            </a: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dongsu@kinvolk.io</a:t>
            </a:r>
            <a:endParaRPr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381000" y="381000"/>
            <a:ext cx="77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</a:t>
            </a:r>
            <a:r>
              <a:rPr lang="en"/>
              <a:t>Kinvolk</a:t>
            </a:r>
            <a:r>
              <a:rPr lang="en"/>
              <a:t>?</a:t>
            </a: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620" y="1649800"/>
            <a:ext cx="1141061" cy="13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97450" y="3032900"/>
            <a:ext cx="27453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Independent, community-driven company</a:t>
            </a:r>
            <a:br>
              <a:rPr b="1"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b="1"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since 2015</a:t>
            </a:r>
            <a:endParaRPr b="1" sz="700"/>
          </a:p>
        </p:txBody>
      </p:sp>
      <p:sp>
        <p:nvSpPr>
          <p:cNvPr id="61" name="Google Shape;61;p13"/>
          <p:cNvSpPr txBox="1"/>
          <p:nvPr/>
        </p:nvSpPr>
        <p:spPr>
          <a:xfrm>
            <a:off x="2775508" y="3204950"/>
            <a:ext cx="27453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Technical background: Linux, Security &amp; Containers</a:t>
            </a:r>
            <a:endParaRPr b="1" sz="700"/>
          </a:p>
        </p:txBody>
      </p:sp>
      <p:sp>
        <p:nvSpPr>
          <p:cNvPr id="62" name="Google Shape;62;p13"/>
          <p:cNvSpPr txBox="1"/>
          <p:nvPr/>
        </p:nvSpPr>
        <p:spPr>
          <a:xfrm>
            <a:off x="5512279" y="3204950"/>
            <a:ext cx="27453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Open Source Engineering and Support Services</a:t>
            </a:r>
            <a:endParaRPr b="1" sz="700"/>
          </a:p>
        </p:txBody>
      </p:sp>
      <p:grpSp>
        <p:nvGrpSpPr>
          <p:cNvPr id="63" name="Google Shape;63;p13"/>
          <p:cNvGrpSpPr/>
          <p:nvPr/>
        </p:nvGrpSpPr>
        <p:grpSpPr>
          <a:xfrm>
            <a:off x="5690175" y="1836400"/>
            <a:ext cx="2516850" cy="1184050"/>
            <a:chOff x="5690175" y="1303000"/>
            <a:chExt cx="2516850" cy="1184050"/>
          </a:xfrm>
        </p:grpSpPr>
        <p:grpSp>
          <p:nvGrpSpPr>
            <p:cNvPr id="64" name="Google Shape;64;p13"/>
            <p:cNvGrpSpPr/>
            <p:nvPr/>
          </p:nvGrpSpPr>
          <p:grpSpPr>
            <a:xfrm>
              <a:off x="5690175" y="1322563"/>
              <a:ext cx="2516850" cy="1164487"/>
              <a:chOff x="5799825" y="1322563"/>
              <a:chExt cx="2516850" cy="1164487"/>
            </a:xfrm>
          </p:grpSpPr>
          <p:grpSp>
            <p:nvGrpSpPr>
              <p:cNvPr id="65" name="Google Shape;65;p13"/>
              <p:cNvGrpSpPr/>
              <p:nvPr/>
            </p:nvGrpSpPr>
            <p:grpSpPr>
              <a:xfrm>
                <a:off x="5799825" y="1322563"/>
                <a:ext cx="2516850" cy="1164487"/>
                <a:chOff x="5799825" y="1474963"/>
                <a:chExt cx="2516850" cy="1164487"/>
              </a:xfrm>
            </p:grpSpPr>
            <p:pic>
              <p:nvPicPr>
                <p:cNvPr id="66" name="Google Shape;66;p13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7507675" y="2315850"/>
                  <a:ext cx="809000" cy="32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7" name="Google Shape;67;p13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966597" y="1726122"/>
                  <a:ext cx="1078413" cy="308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8" name="Google Shape;68;p13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7237618" y="1474963"/>
                  <a:ext cx="900380" cy="3480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9" name="Google Shape;69;p1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31180" l="0" r="0" t="31180"/>
                <a:stretch/>
              </p:blipFill>
              <p:spPr>
                <a:xfrm>
                  <a:off x="7200738" y="2103723"/>
                  <a:ext cx="974125" cy="2245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0" name="Google Shape;70;p13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5799825" y="2107086"/>
                  <a:ext cx="974128" cy="20474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1" name="Google Shape;71;p13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7365869" y="1822987"/>
                  <a:ext cx="809009" cy="2677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72" name="Google Shape;72;p13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824763" y="2016936"/>
                <a:ext cx="325179" cy="348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3" name="Google Shape;73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865775" y="1303000"/>
              <a:ext cx="1101000" cy="236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" name="Google Shape;74;p13"/>
          <p:cNvPicPr preferRelativeResize="0"/>
          <p:nvPr/>
        </p:nvPicPr>
        <p:blipFill rotWithShape="1">
          <a:blip r:embed="rId12">
            <a:alphaModFix/>
          </a:blip>
          <a:srcRect b="37578" l="24254" r="24259" t="0"/>
          <a:stretch/>
        </p:blipFill>
        <p:spPr>
          <a:xfrm>
            <a:off x="932054" y="1649800"/>
            <a:ext cx="1076117" cy="138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900002">
            <a:off x="1647175" y="1839699"/>
            <a:ext cx="707474" cy="707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13"/>
          <p:cNvGrpSpPr/>
          <p:nvPr/>
        </p:nvGrpSpPr>
        <p:grpSpPr>
          <a:xfrm>
            <a:off x="39225" y="4885875"/>
            <a:ext cx="2590500" cy="257700"/>
            <a:chOff x="39225" y="4885875"/>
            <a:chExt cx="2590500" cy="257700"/>
          </a:xfrm>
        </p:grpSpPr>
        <p:pic>
          <p:nvPicPr>
            <p:cNvPr id="77" name="Google Shape;77;p13"/>
            <p:cNvPicPr preferRelativeResize="0"/>
            <p:nvPr/>
          </p:nvPicPr>
          <p:blipFill rotWithShape="1">
            <a:blip r:embed="rId14">
              <a:alphaModFix/>
            </a:blip>
            <a:srcRect b="10480" l="10480" r="10480" t="10480"/>
            <a:stretch/>
          </p:blipFill>
          <p:spPr>
            <a:xfrm>
              <a:off x="39225" y="4922750"/>
              <a:ext cx="183950" cy="18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13"/>
            <p:cNvSpPr txBox="1"/>
            <p:nvPr/>
          </p:nvSpPr>
          <p:spPr>
            <a:xfrm>
              <a:off x="174525" y="4885875"/>
              <a:ext cx="24552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@kinvolkio</a:t>
              </a:r>
              <a:endParaRPr/>
            </a:p>
          </p:txBody>
        </p:sp>
      </p:grpSp>
      <p:pic>
        <p:nvPicPr>
          <p:cNvPr id="79" name="Google Shape;79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36" y="2775190"/>
            <a:ext cx="777165" cy="25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2821050" y="1068375"/>
            <a:ext cx="2744400" cy="3044100"/>
          </a:xfrm>
          <a:prstGeom prst="rect">
            <a:avLst/>
          </a:prstGeom>
          <a:solidFill>
            <a:srgbClr val="0A21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0" y="1068375"/>
            <a:ext cx="2779800" cy="3044100"/>
          </a:xfrm>
          <a:prstGeom prst="rect">
            <a:avLst/>
          </a:prstGeom>
          <a:solidFill>
            <a:srgbClr val="FFE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5616850" y="1068375"/>
            <a:ext cx="2779800" cy="3044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 txBox="1"/>
          <p:nvPr/>
        </p:nvSpPr>
        <p:spPr>
          <a:xfrm>
            <a:off x="5832850" y="2665175"/>
            <a:ext cx="23124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Original developers of, and contributors to, numerous other open source projects</a:t>
            </a:r>
            <a:endParaRPr sz="20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8" name="Google Shape;88;p14"/>
          <p:cNvSpPr/>
          <p:nvPr/>
        </p:nvSpPr>
        <p:spPr>
          <a:xfrm>
            <a:off x="5832850" y="1387938"/>
            <a:ext cx="23124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 txBox="1"/>
          <p:nvPr/>
        </p:nvSpPr>
        <p:spPr>
          <a:xfrm>
            <a:off x="3049350" y="2665175"/>
            <a:ext cx="22878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Minimal Linux distro derived from CoreOS Container Linux</a:t>
            </a:r>
            <a:endParaRPr sz="2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254500" y="2665175"/>
            <a:ext cx="22878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Modern Kubernetes distro inspired by CoreOS Tectonic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1" name="Google Shape;91;p14"/>
          <p:cNvSpPr txBox="1"/>
          <p:nvPr>
            <p:ph type="title"/>
          </p:nvPr>
        </p:nvSpPr>
        <p:spPr>
          <a:xfrm>
            <a:off x="381000" y="381000"/>
            <a:ext cx="77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Kinvolk and Open Source 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80" y="1387901"/>
            <a:ext cx="2287849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098" y="1443050"/>
            <a:ext cx="580154" cy="2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7220588" y="1417668"/>
            <a:ext cx="8955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gobpf</a:t>
            </a:r>
            <a:endParaRPr b="1"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9112" y="1498675"/>
            <a:ext cx="281577" cy="3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6">
            <a:alphaModFix/>
          </a:blip>
          <a:srcRect b="0" l="7235" r="7235" t="0"/>
          <a:stretch/>
        </p:blipFill>
        <p:spPr>
          <a:xfrm>
            <a:off x="3049332" y="1387900"/>
            <a:ext cx="2287836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4835" y="2083525"/>
            <a:ext cx="752681" cy="2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0102" y="1797849"/>
            <a:ext cx="696471" cy="24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92506" y="1790050"/>
            <a:ext cx="557338" cy="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20098" y="2092120"/>
            <a:ext cx="696478" cy="228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71613" y="1944450"/>
            <a:ext cx="376575" cy="3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>
            <p:ph type="title"/>
          </p:nvPr>
        </p:nvSpPr>
        <p:spPr>
          <a:xfrm>
            <a:off x="325675" y="4242075"/>
            <a:ext cx="774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00"/>
                </a:solidFill>
              </a:rPr>
              <a:t>100% Open Source Business Model</a:t>
            </a:r>
            <a:endParaRPr sz="2700">
              <a:solidFill>
                <a:srgbClr val="000000"/>
              </a:solidFill>
            </a:endParaRPr>
          </a:p>
        </p:txBody>
      </p:sp>
      <p:grpSp>
        <p:nvGrpSpPr>
          <p:cNvPr id="103" name="Google Shape;103;p14"/>
          <p:cNvGrpSpPr/>
          <p:nvPr/>
        </p:nvGrpSpPr>
        <p:grpSpPr>
          <a:xfrm>
            <a:off x="39225" y="4885875"/>
            <a:ext cx="2590500" cy="257700"/>
            <a:chOff x="39225" y="4885875"/>
            <a:chExt cx="2590500" cy="257700"/>
          </a:xfrm>
        </p:grpSpPr>
        <p:pic>
          <p:nvPicPr>
            <p:cNvPr id="104" name="Google Shape;104;p14"/>
            <p:cNvPicPr preferRelativeResize="0"/>
            <p:nvPr/>
          </p:nvPicPr>
          <p:blipFill rotWithShape="1">
            <a:blip r:embed="rId12">
              <a:alphaModFix/>
            </a:blip>
            <a:srcRect b="10480" l="10480" r="10480" t="10480"/>
            <a:stretch/>
          </p:blipFill>
          <p:spPr>
            <a:xfrm>
              <a:off x="39225" y="4922750"/>
              <a:ext cx="183950" cy="18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4"/>
            <p:cNvSpPr txBox="1"/>
            <p:nvPr/>
          </p:nvSpPr>
          <p:spPr>
            <a:xfrm>
              <a:off x="174525" y="4885875"/>
              <a:ext cx="2455200" cy="25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@kinvolkio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5642116" y="2126475"/>
            <a:ext cx="2304300" cy="23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AA84F"/>
                </a:solidFill>
                <a:latin typeface="Overpass"/>
                <a:ea typeface="Overpass"/>
                <a:cs typeface="Overpass"/>
                <a:sym typeface="Overpass"/>
              </a:rPr>
              <a:t>Automated, streamlined updates</a:t>
            </a:r>
            <a:br>
              <a:rPr b="1" lang="en" sz="1700">
                <a:latin typeface="Overpass"/>
                <a:ea typeface="Overpass"/>
                <a:cs typeface="Overpass"/>
                <a:sym typeface="Overpass"/>
              </a:rPr>
            </a:br>
            <a:endParaRPr b="1" sz="17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Operational simplicity for management at scale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Easily apply all latest security patches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Rollback partition</a:t>
            </a:r>
            <a:endParaRPr sz="1900">
              <a:solidFill>
                <a:srgbClr val="434343"/>
              </a:solidFill>
            </a:endParaRPr>
          </a:p>
        </p:txBody>
      </p:sp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306825" y="2126475"/>
            <a:ext cx="2304300" cy="23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AA84F"/>
                </a:solidFill>
                <a:latin typeface="Overpass"/>
                <a:ea typeface="Overpass"/>
                <a:cs typeface="Overpass"/>
                <a:sym typeface="Overpass"/>
              </a:rPr>
              <a:t>Just the minimal distribution required for containers</a:t>
            </a:r>
            <a:endParaRPr b="1" sz="1700">
              <a:solidFill>
                <a:srgbClr val="6AA84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Reduced dependencies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Less base software to manage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Reduced attack surface area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Repeatable deployment without requiring chef/puppet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112" name="Google Shape;112;p15"/>
          <p:cNvSpPr txBox="1"/>
          <p:nvPr>
            <p:ph type="title"/>
          </p:nvPr>
        </p:nvSpPr>
        <p:spPr>
          <a:xfrm>
            <a:off x="381000" y="381000"/>
            <a:ext cx="77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What is a “Container Linux”?</a:t>
            </a:r>
            <a:endParaRPr sz="2900"/>
          </a:p>
        </p:txBody>
      </p:sp>
      <p:grpSp>
        <p:nvGrpSpPr>
          <p:cNvPr id="113" name="Google Shape;113;p15"/>
          <p:cNvGrpSpPr/>
          <p:nvPr/>
        </p:nvGrpSpPr>
        <p:grpSpPr>
          <a:xfrm>
            <a:off x="924679" y="1384439"/>
            <a:ext cx="1068593" cy="475408"/>
            <a:chOff x="567557" y="1508576"/>
            <a:chExt cx="1068593" cy="475408"/>
          </a:xfrm>
        </p:grpSpPr>
        <p:sp>
          <p:nvSpPr>
            <p:cNvPr id="114" name="Google Shape;114;p15"/>
            <p:cNvSpPr/>
            <p:nvPr/>
          </p:nvSpPr>
          <p:spPr>
            <a:xfrm>
              <a:off x="641057" y="1846754"/>
              <a:ext cx="921600" cy="73500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rot="5400000">
              <a:off x="508916" y="1748636"/>
              <a:ext cx="269400" cy="73500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rot="5400000">
              <a:off x="1430568" y="1748636"/>
              <a:ext cx="269400" cy="73500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rot="5400000">
              <a:off x="581357" y="1717729"/>
              <a:ext cx="45900" cy="73500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rot="5400000">
              <a:off x="581357" y="1783227"/>
              <a:ext cx="45900" cy="73500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rot="5400000">
              <a:off x="1576450" y="1717729"/>
              <a:ext cx="45900" cy="73500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 rot="5400000">
              <a:off x="1576450" y="1783227"/>
              <a:ext cx="45900" cy="73500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410747" y="1866384"/>
              <a:ext cx="117600" cy="117600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1263697" y="1866384"/>
              <a:ext cx="117600" cy="117600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827416" y="1866384"/>
              <a:ext cx="117600" cy="117600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680366" y="1866384"/>
              <a:ext cx="117600" cy="117600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" name="Google Shape;125;p15"/>
            <p:cNvGrpSpPr/>
            <p:nvPr/>
          </p:nvGrpSpPr>
          <p:grpSpPr>
            <a:xfrm>
              <a:off x="716973" y="1508576"/>
              <a:ext cx="769725" cy="299146"/>
              <a:chOff x="677400" y="1508525"/>
              <a:chExt cx="802800" cy="312000"/>
            </a:xfrm>
          </p:grpSpPr>
          <p:sp>
            <p:nvSpPr>
              <p:cNvPr id="126" name="Google Shape;126;p15"/>
              <p:cNvSpPr/>
              <p:nvPr/>
            </p:nvSpPr>
            <p:spPr>
              <a:xfrm>
                <a:off x="677400" y="1508525"/>
                <a:ext cx="802800" cy="3120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7" name="Google Shape;127;p15"/>
              <p:cNvCxnSpPr/>
              <p:nvPr/>
            </p:nvCxnSpPr>
            <p:spPr>
              <a:xfrm>
                <a:off x="744300" y="1552025"/>
                <a:ext cx="0" cy="22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" name="Google Shape;128;p15"/>
              <p:cNvCxnSpPr/>
              <p:nvPr/>
            </p:nvCxnSpPr>
            <p:spPr>
              <a:xfrm>
                <a:off x="811200" y="1552025"/>
                <a:ext cx="0" cy="22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" name="Google Shape;129;p15"/>
              <p:cNvCxnSpPr/>
              <p:nvPr/>
            </p:nvCxnSpPr>
            <p:spPr>
              <a:xfrm>
                <a:off x="878100" y="1552025"/>
                <a:ext cx="0" cy="22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" name="Google Shape;130;p15"/>
              <p:cNvCxnSpPr/>
              <p:nvPr/>
            </p:nvCxnSpPr>
            <p:spPr>
              <a:xfrm>
                <a:off x="945000" y="1552025"/>
                <a:ext cx="0" cy="22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" name="Google Shape;131;p15"/>
              <p:cNvCxnSpPr/>
              <p:nvPr/>
            </p:nvCxnSpPr>
            <p:spPr>
              <a:xfrm>
                <a:off x="1011900" y="1552025"/>
                <a:ext cx="0" cy="22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" name="Google Shape;132;p15"/>
              <p:cNvCxnSpPr/>
              <p:nvPr/>
            </p:nvCxnSpPr>
            <p:spPr>
              <a:xfrm>
                <a:off x="1078800" y="1552025"/>
                <a:ext cx="0" cy="22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" name="Google Shape;133;p15"/>
              <p:cNvCxnSpPr/>
              <p:nvPr/>
            </p:nvCxnSpPr>
            <p:spPr>
              <a:xfrm>
                <a:off x="1145700" y="1552025"/>
                <a:ext cx="0" cy="22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" name="Google Shape;134;p15"/>
              <p:cNvCxnSpPr/>
              <p:nvPr/>
            </p:nvCxnSpPr>
            <p:spPr>
              <a:xfrm>
                <a:off x="1212600" y="1552025"/>
                <a:ext cx="0" cy="22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" name="Google Shape;135;p15"/>
              <p:cNvCxnSpPr/>
              <p:nvPr/>
            </p:nvCxnSpPr>
            <p:spPr>
              <a:xfrm>
                <a:off x="1279500" y="1552025"/>
                <a:ext cx="0" cy="22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" name="Google Shape;136;p15"/>
              <p:cNvCxnSpPr/>
              <p:nvPr/>
            </p:nvCxnSpPr>
            <p:spPr>
              <a:xfrm>
                <a:off x="1346400" y="1552025"/>
                <a:ext cx="0" cy="22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" name="Google Shape;137;p15"/>
              <p:cNvCxnSpPr/>
              <p:nvPr/>
            </p:nvCxnSpPr>
            <p:spPr>
              <a:xfrm>
                <a:off x="1413300" y="1552025"/>
                <a:ext cx="0" cy="22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38" name="Google Shape;138;p15"/>
          <p:cNvGrpSpPr/>
          <p:nvPr/>
        </p:nvGrpSpPr>
        <p:grpSpPr>
          <a:xfrm>
            <a:off x="3785797" y="1249627"/>
            <a:ext cx="681648" cy="638236"/>
            <a:chOff x="3564089" y="1478227"/>
            <a:chExt cx="681648" cy="638236"/>
          </a:xfrm>
        </p:grpSpPr>
        <p:grpSp>
          <p:nvGrpSpPr>
            <p:cNvPr id="139" name="Google Shape;139;p15"/>
            <p:cNvGrpSpPr/>
            <p:nvPr/>
          </p:nvGrpSpPr>
          <p:grpSpPr>
            <a:xfrm>
              <a:off x="3564089" y="1478227"/>
              <a:ext cx="344696" cy="385882"/>
              <a:chOff x="6173675" y="1552025"/>
              <a:chExt cx="278700" cy="312000"/>
            </a:xfrm>
          </p:grpSpPr>
          <p:sp>
            <p:nvSpPr>
              <p:cNvPr id="140" name="Google Shape;140;p15"/>
              <p:cNvSpPr/>
              <p:nvPr/>
            </p:nvSpPr>
            <p:spPr>
              <a:xfrm>
                <a:off x="6173675" y="1552025"/>
                <a:ext cx="278700" cy="3120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1" name="Google Shape;141;p15"/>
              <p:cNvGrpSpPr/>
              <p:nvPr/>
            </p:nvGrpSpPr>
            <p:grpSpPr>
              <a:xfrm>
                <a:off x="6212675" y="1595525"/>
                <a:ext cx="200700" cy="225000"/>
                <a:chOff x="945000" y="1552025"/>
                <a:chExt cx="200700" cy="225000"/>
              </a:xfrm>
            </p:grpSpPr>
            <p:cxnSp>
              <p:nvCxnSpPr>
                <p:cNvPr id="142" name="Google Shape;142;p15"/>
                <p:cNvCxnSpPr/>
                <p:nvPr/>
              </p:nvCxnSpPr>
              <p:spPr>
                <a:xfrm>
                  <a:off x="945000" y="1552025"/>
                  <a:ext cx="0" cy="225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3" name="Google Shape;143;p15"/>
                <p:cNvCxnSpPr/>
                <p:nvPr/>
              </p:nvCxnSpPr>
              <p:spPr>
                <a:xfrm>
                  <a:off x="1011900" y="1552025"/>
                  <a:ext cx="0" cy="225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4" name="Google Shape;144;p15"/>
                <p:cNvCxnSpPr/>
                <p:nvPr/>
              </p:nvCxnSpPr>
              <p:spPr>
                <a:xfrm>
                  <a:off x="1078800" y="1552025"/>
                  <a:ext cx="0" cy="225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" name="Google Shape;145;p15"/>
                <p:cNvCxnSpPr/>
                <p:nvPr/>
              </p:nvCxnSpPr>
              <p:spPr>
                <a:xfrm>
                  <a:off x="1145700" y="1552025"/>
                  <a:ext cx="0" cy="225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pic>
          <p:nvPicPr>
            <p:cNvPr id="146" name="Google Shape;146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02125" y="1584999"/>
              <a:ext cx="443612" cy="5314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2974471" y="2126475"/>
            <a:ext cx="2304300" cy="23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AA84F"/>
                </a:solidFill>
                <a:latin typeface="Overpass"/>
                <a:ea typeface="Overpass"/>
                <a:cs typeface="Overpass"/>
                <a:sym typeface="Overpass"/>
              </a:rPr>
              <a:t>Immutable file system</a:t>
            </a:r>
            <a:br>
              <a:rPr lang="en" sz="1700"/>
            </a:br>
            <a:endParaRPr sz="1700"/>
          </a:p>
          <a:p>
            <a:pPr indent="0" lvl="0" marL="0" rtl="0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Operational simplicity for management at scale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Remove</a:t>
            </a:r>
            <a:r>
              <a:rPr lang="en" sz="1200">
                <a:solidFill>
                  <a:srgbClr val="434343"/>
                </a:solidFill>
              </a:rPr>
              <a:t>s entire category of security threats - e.g. runc vulnerability CVE-2019-5736 </a:t>
            </a:r>
            <a:r>
              <a:rPr lang="en" sz="900" u="sng">
                <a:solidFill>
                  <a:srgbClr val="43434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kinvolk.io/blog/2019/02/runc-breakout-vulnerability-mitigated-on-flatcar-linux</a:t>
            </a:r>
            <a:endParaRPr sz="1000">
              <a:solidFill>
                <a:srgbClr val="434343"/>
              </a:solidFill>
            </a:endParaRPr>
          </a:p>
        </p:txBody>
      </p:sp>
      <p:grpSp>
        <p:nvGrpSpPr>
          <p:cNvPr id="148" name="Google Shape;148;p15"/>
          <p:cNvGrpSpPr/>
          <p:nvPr/>
        </p:nvGrpSpPr>
        <p:grpSpPr>
          <a:xfrm>
            <a:off x="6475216" y="1303088"/>
            <a:ext cx="638100" cy="638100"/>
            <a:chOff x="6007625" y="1375600"/>
            <a:chExt cx="638100" cy="638100"/>
          </a:xfrm>
        </p:grpSpPr>
        <p:sp>
          <p:nvSpPr>
            <p:cNvPr id="149" name="Google Shape;149;p15"/>
            <p:cNvSpPr/>
            <p:nvPr/>
          </p:nvSpPr>
          <p:spPr>
            <a:xfrm>
              <a:off x="6007625" y="1375600"/>
              <a:ext cx="638100" cy="638100"/>
            </a:xfrm>
            <a:prstGeom prst="arc">
              <a:avLst>
                <a:gd fmla="val 16200000" name="adj1"/>
                <a:gd fmla="val 4149360" name="adj2"/>
              </a:avLst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10800000">
              <a:off x="6007625" y="1375600"/>
              <a:ext cx="638100" cy="638100"/>
            </a:xfrm>
            <a:prstGeom prst="arc">
              <a:avLst>
                <a:gd fmla="val 16200000" name="adj1"/>
                <a:gd fmla="val 4149360" name="adj2"/>
              </a:avLst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" name="Google Shape;151;p15"/>
            <p:cNvGrpSpPr/>
            <p:nvPr/>
          </p:nvGrpSpPr>
          <p:grpSpPr>
            <a:xfrm>
              <a:off x="6173675" y="1552025"/>
              <a:ext cx="278700" cy="312000"/>
              <a:chOff x="6173675" y="1552025"/>
              <a:chExt cx="278700" cy="312000"/>
            </a:xfrm>
          </p:grpSpPr>
          <p:sp>
            <p:nvSpPr>
              <p:cNvPr id="152" name="Google Shape;152;p15"/>
              <p:cNvSpPr/>
              <p:nvPr/>
            </p:nvSpPr>
            <p:spPr>
              <a:xfrm>
                <a:off x="6173675" y="1552025"/>
                <a:ext cx="278700" cy="312000"/>
              </a:xfrm>
              <a:prstGeom prst="rect">
                <a:avLst/>
              </a:prstGeom>
              <a:solidFill>
                <a:srgbClr val="0737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3" name="Google Shape;153;p15"/>
              <p:cNvGrpSpPr/>
              <p:nvPr/>
            </p:nvGrpSpPr>
            <p:grpSpPr>
              <a:xfrm>
                <a:off x="6212675" y="1595525"/>
                <a:ext cx="200700" cy="225000"/>
                <a:chOff x="945000" y="1552025"/>
                <a:chExt cx="200700" cy="225000"/>
              </a:xfrm>
            </p:grpSpPr>
            <p:cxnSp>
              <p:nvCxnSpPr>
                <p:cNvPr id="154" name="Google Shape;154;p15"/>
                <p:cNvCxnSpPr/>
                <p:nvPr/>
              </p:nvCxnSpPr>
              <p:spPr>
                <a:xfrm>
                  <a:off x="945000" y="1552025"/>
                  <a:ext cx="0" cy="225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5" name="Google Shape;155;p15"/>
                <p:cNvCxnSpPr/>
                <p:nvPr/>
              </p:nvCxnSpPr>
              <p:spPr>
                <a:xfrm>
                  <a:off x="1011900" y="1552025"/>
                  <a:ext cx="0" cy="225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" name="Google Shape;156;p15"/>
                <p:cNvCxnSpPr/>
                <p:nvPr/>
              </p:nvCxnSpPr>
              <p:spPr>
                <a:xfrm>
                  <a:off x="1078800" y="1552025"/>
                  <a:ext cx="0" cy="225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" name="Google Shape;157;p15"/>
                <p:cNvCxnSpPr/>
                <p:nvPr/>
              </p:nvCxnSpPr>
              <p:spPr>
                <a:xfrm>
                  <a:off x="1145700" y="1552025"/>
                  <a:ext cx="0" cy="225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pic>
        <p:nvPicPr>
          <p:cNvPr id="158" name="Google Shape;158;p15"/>
          <p:cNvPicPr preferRelativeResize="0"/>
          <p:nvPr/>
        </p:nvPicPr>
        <p:blipFill rotWithShape="1">
          <a:blip r:embed="rId5">
            <a:alphaModFix/>
          </a:blip>
          <a:srcRect b="10480" l="10480" r="10480" t="10480"/>
          <a:stretch/>
        </p:blipFill>
        <p:spPr>
          <a:xfrm>
            <a:off x="39225" y="4922750"/>
            <a:ext cx="183950" cy="1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5"/>
          <p:cNvSpPr txBox="1"/>
          <p:nvPr/>
        </p:nvSpPr>
        <p:spPr>
          <a:xfrm>
            <a:off x="174525" y="4885875"/>
            <a:ext cx="37329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@kinvolkio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/>
          <p:nvPr>
            <p:ph type="title"/>
          </p:nvPr>
        </p:nvSpPr>
        <p:spPr>
          <a:xfrm>
            <a:off x="381000" y="381000"/>
            <a:ext cx="77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Flatcar Heritage</a:t>
            </a:r>
            <a:endParaRPr/>
          </a:p>
        </p:txBody>
      </p:sp>
      <p:sp>
        <p:nvSpPr>
          <p:cNvPr id="165" name="Google Shape;165;p16"/>
          <p:cNvSpPr txBox="1"/>
          <p:nvPr>
            <p:ph idx="1" type="body"/>
          </p:nvPr>
        </p:nvSpPr>
        <p:spPr>
          <a:xfrm>
            <a:off x="381000" y="1295400"/>
            <a:ext cx="774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latin typeface="Overpass"/>
                <a:ea typeface="Overpass"/>
                <a:cs typeface="Overpass"/>
                <a:sym typeface="Overpass"/>
              </a:rPr>
              <a:t>Gentoo		ChromeOS</a:t>
            </a:r>
            <a:endParaRPr b="1"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latin typeface="Overpass"/>
                <a:ea typeface="Overpass"/>
                <a:cs typeface="Overpass"/>
                <a:sym typeface="Overpass"/>
              </a:rPr>
              <a:t>CoreOS Container Linux</a:t>
            </a:r>
            <a:endParaRPr b="1" sz="15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500">
                <a:latin typeface="Overpass"/>
                <a:ea typeface="Overpass"/>
                <a:cs typeface="Overpass"/>
                <a:sym typeface="Overpass"/>
              </a:rPr>
              <a:t>Flatcar Container Linux</a:t>
            </a:r>
            <a:endParaRPr b="1" sz="15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347" y="1125473"/>
            <a:ext cx="673425" cy="70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 rotWithShape="1">
          <a:blip r:embed="rId4">
            <a:alphaModFix/>
          </a:blip>
          <a:srcRect b="0" l="0" r="73570" t="0"/>
          <a:stretch/>
        </p:blipFill>
        <p:spPr>
          <a:xfrm>
            <a:off x="4580475" y="1125475"/>
            <a:ext cx="706162" cy="7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/>
          <p:cNvPicPr preferRelativeResize="0"/>
          <p:nvPr/>
        </p:nvPicPr>
        <p:blipFill rotWithShape="1">
          <a:blip r:embed="rId5">
            <a:alphaModFix/>
          </a:blip>
          <a:srcRect b="13925" l="3305" r="68658" t="14291"/>
          <a:stretch/>
        </p:blipFill>
        <p:spPr>
          <a:xfrm>
            <a:off x="3882439" y="2527863"/>
            <a:ext cx="742522" cy="734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16"/>
          <p:cNvGrpSpPr/>
          <p:nvPr/>
        </p:nvGrpSpPr>
        <p:grpSpPr>
          <a:xfrm>
            <a:off x="3532875" y="2122650"/>
            <a:ext cx="1441650" cy="363300"/>
            <a:chOff x="3528425" y="2122650"/>
            <a:chExt cx="1441650" cy="363300"/>
          </a:xfrm>
        </p:grpSpPr>
        <p:cxnSp>
          <p:nvCxnSpPr>
            <p:cNvPr id="170" name="Google Shape;170;p16"/>
            <p:cNvCxnSpPr/>
            <p:nvPr/>
          </p:nvCxnSpPr>
          <p:spPr>
            <a:xfrm>
              <a:off x="3528425" y="2122650"/>
              <a:ext cx="363300" cy="36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1" name="Google Shape;171;p16"/>
            <p:cNvCxnSpPr/>
            <p:nvPr/>
          </p:nvCxnSpPr>
          <p:spPr>
            <a:xfrm flipH="1">
              <a:off x="4606775" y="2122650"/>
              <a:ext cx="363300" cy="36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72" name="Google Shape;172;p16"/>
          <p:cNvCxnSpPr/>
          <p:nvPr/>
        </p:nvCxnSpPr>
        <p:spPr>
          <a:xfrm>
            <a:off x="4253700" y="3515575"/>
            <a:ext cx="0" cy="2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3" name="Google Shape;17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6075" y="3581050"/>
            <a:ext cx="1335250" cy="13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 txBox="1"/>
          <p:nvPr>
            <p:ph type="title"/>
          </p:nvPr>
        </p:nvSpPr>
        <p:spPr>
          <a:xfrm>
            <a:off x="381000" y="381000"/>
            <a:ext cx="77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API - Introduction</a:t>
            </a:r>
            <a:endParaRPr sz="3000"/>
          </a:p>
        </p:txBody>
      </p:sp>
      <p:sp>
        <p:nvSpPr>
          <p:cNvPr id="179" name="Google Shape;179;p17"/>
          <p:cNvSpPr txBox="1"/>
          <p:nvPr>
            <p:ph idx="1" type="body"/>
          </p:nvPr>
        </p:nvSpPr>
        <p:spPr>
          <a:xfrm>
            <a:off x="387900" y="1295400"/>
            <a:ext cx="774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Sub-project of Kubernetes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Addresses challenge when bootstrapping Kubernetes clusters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Migration across multiple cloud providers or regions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Provision of declarative APIs for cluster creation and management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SIG-cluster-lifecycle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Initial release: Apr. 2019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"/>
              </a:spcBef>
              <a:spcAft>
                <a:spcPts val="15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type="title"/>
          </p:nvPr>
        </p:nvSpPr>
        <p:spPr>
          <a:xfrm>
            <a:off x="381000" y="381000"/>
            <a:ext cx="77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API - providers</a:t>
            </a:r>
            <a:endParaRPr sz="3000"/>
          </a:p>
        </p:txBody>
      </p:sp>
      <p:sp>
        <p:nvSpPr>
          <p:cNvPr id="185" name="Google Shape;185;p18"/>
          <p:cNvSpPr txBox="1"/>
          <p:nvPr>
            <p:ph idx="1" type="body"/>
          </p:nvPr>
        </p:nvSpPr>
        <p:spPr>
          <a:xfrm>
            <a:off x="387900" y="1295400"/>
            <a:ext cx="774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Bootstrap provider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Kubeadm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Talos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Supports multiple infrastructure providers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AWS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Azure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DigitalOcean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Google Cloud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Packet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VMware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etc.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>
            <p:ph idx="1" type="body"/>
          </p:nvPr>
        </p:nvSpPr>
        <p:spPr>
          <a:xfrm>
            <a:off x="381000" y="1295400"/>
            <a:ext cx="774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1" name="Google Shape;191;p19"/>
          <p:cNvSpPr txBox="1"/>
          <p:nvPr>
            <p:ph type="title"/>
          </p:nvPr>
        </p:nvSpPr>
        <p:spPr>
          <a:xfrm>
            <a:off x="381000" y="381000"/>
            <a:ext cx="77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API</a:t>
            </a:r>
            <a:endParaRPr/>
          </a:p>
        </p:txBody>
      </p:sp>
      <p:pic>
        <p:nvPicPr>
          <p:cNvPr id="192" name="Google Shape;192;p19"/>
          <p:cNvPicPr preferRelativeResize="0"/>
          <p:nvPr/>
        </p:nvPicPr>
        <p:blipFill rotWithShape="1">
          <a:blip r:embed="rId3">
            <a:alphaModFix/>
          </a:blip>
          <a:srcRect b="0" l="2244" r="2244" t="0"/>
          <a:stretch/>
        </p:blipFill>
        <p:spPr>
          <a:xfrm>
            <a:off x="3739572" y="1047873"/>
            <a:ext cx="673424" cy="70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/>
          <p:nvPr/>
        </p:nvSpPr>
        <p:spPr>
          <a:xfrm>
            <a:off x="3602125" y="1047900"/>
            <a:ext cx="966600" cy="705000"/>
          </a:xfrm>
          <a:prstGeom prst="ellipse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3322403" y="1694725"/>
            <a:ext cx="1675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Management cluster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1316125" y="2800500"/>
            <a:ext cx="966600" cy="705000"/>
          </a:xfrm>
          <a:prstGeom prst="ellipse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 b="0" l="2244" r="2244" t="0"/>
          <a:stretch/>
        </p:blipFill>
        <p:spPr>
          <a:xfrm>
            <a:off x="1453572" y="2800473"/>
            <a:ext cx="673424" cy="70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 txBox="1"/>
          <p:nvPr/>
        </p:nvSpPr>
        <p:spPr>
          <a:xfrm>
            <a:off x="3344626" y="3752125"/>
            <a:ext cx="14628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Target clusters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3602125" y="2800500"/>
            <a:ext cx="966600" cy="705000"/>
          </a:xfrm>
          <a:prstGeom prst="ellipse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9" name="Google Shape;199;p19"/>
          <p:cNvPicPr preferRelativeResize="0"/>
          <p:nvPr/>
        </p:nvPicPr>
        <p:blipFill rotWithShape="1">
          <a:blip r:embed="rId3">
            <a:alphaModFix/>
          </a:blip>
          <a:srcRect b="0" l="2244" r="2244" t="0"/>
          <a:stretch/>
        </p:blipFill>
        <p:spPr>
          <a:xfrm>
            <a:off x="3739572" y="2800473"/>
            <a:ext cx="673424" cy="705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/>
          <p:nvPr/>
        </p:nvSpPr>
        <p:spPr>
          <a:xfrm>
            <a:off x="5735725" y="2800500"/>
            <a:ext cx="966600" cy="705000"/>
          </a:xfrm>
          <a:prstGeom prst="ellipse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 rotWithShape="1">
          <a:blip r:embed="rId3">
            <a:alphaModFix/>
          </a:blip>
          <a:srcRect b="0" l="2244" r="2244" t="0"/>
          <a:stretch/>
        </p:blipFill>
        <p:spPr>
          <a:xfrm>
            <a:off x="5873172" y="2800473"/>
            <a:ext cx="673424" cy="705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19"/>
          <p:cNvCxnSpPr/>
          <p:nvPr/>
        </p:nvCxnSpPr>
        <p:spPr>
          <a:xfrm flipH="1">
            <a:off x="2279975" y="2141275"/>
            <a:ext cx="888900" cy="5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19"/>
          <p:cNvCxnSpPr/>
          <p:nvPr/>
        </p:nvCxnSpPr>
        <p:spPr>
          <a:xfrm flipH="1">
            <a:off x="4032525" y="2109500"/>
            <a:ext cx="79200" cy="6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19"/>
          <p:cNvCxnSpPr/>
          <p:nvPr/>
        </p:nvCxnSpPr>
        <p:spPr>
          <a:xfrm>
            <a:off x="4921475" y="2141275"/>
            <a:ext cx="965700" cy="4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19"/>
          <p:cNvSpPr txBox="1"/>
          <p:nvPr/>
        </p:nvSpPr>
        <p:spPr>
          <a:xfrm>
            <a:off x="5372140" y="1680000"/>
            <a:ext cx="1675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Controller managers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206" name="Google Shape;206;p19"/>
          <p:cNvCxnSpPr>
            <a:stCxn id="194" idx="3"/>
            <a:endCxn id="205" idx="1"/>
          </p:cNvCxnSpPr>
          <p:nvPr/>
        </p:nvCxnSpPr>
        <p:spPr>
          <a:xfrm flipH="1" rot="10800000">
            <a:off x="4997903" y="1877125"/>
            <a:ext cx="3741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involk_Rebranded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